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8" r:id="rId4"/>
    <p:sldId id="269" r:id="rId5"/>
    <p:sldId id="270" r:id="rId6"/>
    <p:sldId id="258" r:id="rId7"/>
    <p:sldId id="260" r:id="rId8"/>
    <p:sldId id="259" r:id="rId9"/>
    <p:sldId id="261"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4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AEC3880-2759-4705-A25A-5A58057F5ED3}" type="slidenum">
              <a:rPr lang="en-US" altLang="en-US"/>
              <a:pPr/>
              <a:t>‹#›</a:t>
            </a:fld>
            <a:endParaRPr lang="en-US" altLang="en-US"/>
          </a:p>
        </p:txBody>
      </p:sp>
    </p:spTree>
    <p:extLst>
      <p:ext uri="{BB962C8B-B14F-4D97-AF65-F5344CB8AC3E}">
        <p14:creationId xmlns:p14="http://schemas.microsoft.com/office/powerpoint/2010/main" val="3540085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62FEE-E41A-413E-8063-57ED14AD3F37}" type="slidenum">
              <a:rPr lang="en-US" altLang="en-US"/>
              <a:pPr/>
              <a:t>1</a:t>
            </a:fld>
            <a:endParaRPr lang="en-US" alt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685800"/>
            <a:ext cx="8153400" cy="1219200"/>
          </a:xfrm>
        </p:spPr>
        <p:txBody>
          <a:bodyPr/>
          <a:lstStyle>
            <a:lvl1pPr>
              <a:defRPr>
                <a:solidFill>
                  <a:schemeClr val="tx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295400" y="1905000"/>
            <a:ext cx="6400800" cy="685800"/>
          </a:xfrm>
        </p:spPr>
        <p:txBody>
          <a:bodyPr/>
          <a:lstStyle>
            <a:lvl1pPr marL="0" indent="0" algn="ctr">
              <a:buFontTx/>
              <a:buNone/>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ltLang="en-US"/>
          </a:p>
        </p:txBody>
      </p:sp>
      <p:sp>
        <p:nvSpPr>
          <p:cNvPr id="3077" name="Rectangle 5"/>
          <p:cNvSpPr>
            <a:spLocks noGrp="1" noChangeArrowheads="1"/>
          </p:cNvSpPr>
          <p:nvPr>
            <p:ph type="ftr" sz="quarter" idx="3"/>
          </p:nvPr>
        </p:nvSpPr>
        <p:spPr/>
        <p:txBody>
          <a:bodyPr/>
          <a:lstStyle>
            <a:lvl1pPr>
              <a:defRPr/>
            </a:lvl1pPr>
          </a:lstStyle>
          <a:p>
            <a:endParaRPr lang="en-US" altLang="en-US"/>
          </a:p>
        </p:txBody>
      </p:sp>
      <p:sp>
        <p:nvSpPr>
          <p:cNvPr id="3078" name="Rectangle 6"/>
          <p:cNvSpPr>
            <a:spLocks noGrp="1" noChangeArrowheads="1"/>
          </p:cNvSpPr>
          <p:nvPr>
            <p:ph type="sldNum" sz="quarter" idx="4"/>
          </p:nvPr>
        </p:nvSpPr>
        <p:spPr/>
        <p:txBody>
          <a:bodyPr/>
          <a:lstStyle>
            <a:lvl1pPr>
              <a:defRPr/>
            </a:lvl1pPr>
          </a:lstStyle>
          <a:p>
            <a:fld id="{0CCE7AD7-92A8-4712-AE97-B9156E24369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AA2D505-2584-4767-8565-E991B66C794B}" type="slidenum">
              <a:rPr lang="en-US" altLang="en-US"/>
              <a:pPr/>
              <a:t>‹#›</a:t>
            </a:fld>
            <a:endParaRPr lang="en-US" altLang="en-US"/>
          </a:p>
        </p:txBody>
      </p:sp>
    </p:spTree>
    <p:extLst>
      <p:ext uri="{BB962C8B-B14F-4D97-AF65-F5344CB8AC3E}">
        <p14:creationId xmlns:p14="http://schemas.microsoft.com/office/powerpoint/2010/main" val="100080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
            <a:ext cx="222885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53415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76901A-2244-4D2E-9F20-030F839B007F}" type="slidenum">
              <a:rPr lang="en-US" altLang="en-US"/>
              <a:pPr/>
              <a:t>‹#›</a:t>
            </a:fld>
            <a:endParaRPr lang="en-US" altLang="en-US"/>
          </a:p>
        </p:txBody>
      </p:sp>
    </p:spTree>
    <p:extLst>
      <p:ext uri="{BB962C8B-B14F-4D97-AF65-F5344CB8AC3E}">
        <p14:creationId xmlns:p14="http://schemas.microsoft.com/office/powerpoint/2010/main" val="119623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E1F8DB-BF64-4F52-9983-8A858458C45A}" type="slidenum">
              <a:rPr lang="en-US" altLang="en-US"/>
              <a:pPr/>
              <a:t>‹#›</a:t>
            </a:fld>
            <a:endParaRPr lang="en-US" altLang="en-US"/>
          </a:p>
        </p:txBody>
      </p:sp>
    </p:spTree>
    <p:extLst>
      <p:ext uri="{BB962C8B-B14F-4D97-AF65-F5344CB8AC3E}">
        <p14:creationId xmlns:p14="http://schemas.microsoft.com/office/powerpoint/2010/main" val="579470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5C01C60-2F59-435A-A9D9-F40C4035EC5B}" type="slidenum">
              <a:rPr lang="en-US" altLang="en-US"/>
              <a:pPr/>
              <a:t>‹#›</a:t>
            </a:fld>
            <a:endParaRPr lang="en-US" altLang="en-US"/>
          </a:p>
        </p:txBody>
      </p:sp>
    </p:spTree>
    <p:extLst>
      <p:ext uri="{BB962C8B-B14F-4D97-AF65-F5344CB8AC3E}">
        <p14:creationId xmlns:p14="http://schemas.microsoft.com/office/powerpoint/2010/main" val="160699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672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2672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222084-6BBC-488E-B601-344A746CB9A9}" type="slidenum">
              <a:rPr lang="en-US" altLang="en-US"/>
              <a:pPr/>
              <a:t>‹#›</a:t>
            </a:fld>
            <a:endParaRPr lang="en-US" altLang="en-US"/>
          </a:p>
        </p:txBody>
      </p:sp>
    </p:spTree>
    <p:extLst>
      <p:ext uri="{BB962C8B-B14F-4D97-AF65-F5344CB8AC3E}">
        <p14:creationId xmlns:p14="http://schemas.microsoft.com/office/powerpoint/2010/main" val="422937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737D1BE-D98D-416D-BA67-3D99BA2036E0}" type="slidenum">
              <a:rPr lang="en-US" altLang="en-US"/>
              <a:pPr/>
              <a:t>‹#›</a:t>
            </a:fld>
            <a:endParaRPr lang="en-US" altLang="en-US"/>
          </a:p>
        </p:txBody>
      </p:sp>
    </p:spTree>
    <p:extLst>
      <p:ext uri="{BB962C8B-B14F-4D97-AF65-F5344CB8AC3E}">
        <p14:creationId xmlns:p14="http://schemas.microsoft.com/office/powerpoint/2010/main" val="193525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BCB60F-F3C1-4FAE-A621-6D6834AD49D1}" type="slidenum">
              <a:rPr lang="en-US" altLang="en-US"/>
              <a:pPr/>
              <a:t>‹#›</a:t>
            </a:fld>
            <a:endParaRPr lang="en-US" altLang="en-US"/>
          </a:p>
        </p:txBody>
      </p:sp>
    </p:spTree>
    <p:extLst>
      <p:ext uri="{BB962C8B-B14F-4D97-AF65-F5344CB8AC3E}">
        <p14:creationId xmlns:p14="http://schemas.microsoft.com/office/powerpoint/2010/main" val="260760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92138B7-E6A4-4D25-93E5-D0B15E711A44}" type="slidenum">
              <a:rPr lang="en-US" altLang="en-US"/>
              <a:pPr/>
              <a:t>‹#›</a:t>
            </a:fld>
            <a:endParaRPr lang="en-US" altLang="en-US"/>
          </a:p>
        </p:txBody>
      </p:sp>
    </p:spTree>
    <p:extLst>
      <p:ext uri="{BB962C8B-B14F-4D97-AF65-F5344CB8AC3E}">
        <p14:creationId xmlns:p14="http://schemas.microsoft.com/office/powerpoint/2010/main" val="100643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0D4CF78-E54D-44B3-B5CD-B5C315DFE3EC}" type="slidenum">
              <a:rPr lang="en-US" altLang="en-US"/>
              <a:pPr/>
              <a:t>‹#›</a:t>
            </a:fld>
            <a:endParaRPr lang="en-US" altLang="en-US"/>
          </a:p>
        </p:txBody>
      </p:sp>
    </p:spTree>
    <p:extLst>
      <p:ext uri="{BB962C8B-B14F-4D97-AF65-F5344CB8AC3E}">
        <p14:creationId xmlns:p14="http://schemas.microsoft.com/office/powerpoint/2010/main" val="235717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8CFA9AB-665D-4288-BE33-E7F15B0A72D3}" type="slidenum">
              <a:rPr lang="en-US" altLang="en-US"/>
              <a:pPr/>
              <a:t>‹#›</a:t>
            </a:fld>
            <a:endParaRPr lang="en-US" altLang="en-US"/>
          </a:p>
        </p:txBody>
      </p:sp>
    </p:spTree>
    <p:extLst>
      <p:ext uri="{BB962C8B-B14F-4D97-AF65-F5344CB8AC3E}">
        <p14:creationId xmlns:p14="http://schemas.microsoft.com/office/powerpoint/2010/main" val="297426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762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8600" y="1371600"/>
            <a:ext cx="86868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4F01A3-9F10-4886-B88A-08911CFCAD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b="1">
          <a:solidFill>
            <a:schemeClr val="bg1"/>
          </a:solidFill>
          <a:latin typeface="+mj-lt"/>
          <a:ea typeface="+mj-ea"/>
          <a:cs typeface="+mj-cs"/>
        </a:defRPr>
      </a:lvl1pPr>
      <a:lvl2pPr algn="ctr" rtl="0" fontAlgn="base">
        <a:spcBef>
          <a:spcPct val="0"/>
        </a:spcBef>
        <a:spcAft>
          <a:spcPct val="0"/>
        </a:spcAft>
        <a:defRPr sz="4400" b="1">
          <a:solidFill>
            <a:schemeClr val="bg1"/>
          </a:solidFill>
          <a:latin typeface="Arial" charset="0"/>
        </a:defRPr>
      </a:lvl2pPr>
      <a:lvl3pPr algn="ctr" rtl="0" fontAlgn="base">
        <a:spcBef>
          <a:spcPct val="0"/>
        </a:spcBef>
        <a:spcAft>
          <a:spcPct val="0"/>
        </a:spcAft>
        <a:defRPr sz="4400" b="1">
          <a:solidFill>
            <a:schemeClr val="bg1"/>
          </a:solidFill>
          <a:latin typeface="Arial" charset="0"/>
        </a:defRPr>
      </a:lvl3pPr>
      <a:lvl4pPr algn="ctr" rtl="0" fontAlgn="base">
        <a:spcBef>
          <a:spcPct val="0"/>
        </a:spcBef>
        <a:spcAft>
          <a:spcPct val="0"/>
        </a:spcAft>
        <a:defRPr sz="4400" b="1">
          <a:solidFill>
            <a:schemeClr val="bg1"/>
          </a:solidFill>
          <a:latin typeface="Arial" charset="0"/>
        </a:defRPr>
      </a:lvl4pPr>
      <a:lvl5pPr algn="ctr" rtl="0" fontAlgn="base">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houghtco.com/american-literary-periods-74187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hLE-5ElGlP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mclinamericanexperience.weebly.com/uploads/1/0/9/2/10924638/who_i_am_questionnaire_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ffbeat.topix.com/quiz/1694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edagoglog.wordpress.com/2016/05/06/american-literature-timeline/" TargetMode="External"/><Relationship Id="rId1" Type="http://schemas.openxmlformats.org/officeDocument/2006/relationships/slideLayout" Target="../slideLayouts/slideLayout6.xml"/><Relationship Id="rId4" Type="http://schemas.openxmlformats.org/officeDocument/2006/relationships/hyperlink" Target="https://docs.google.com/viewer?a=v&amp;pid=sites&amp;srcid=ZGVmYXVsdGRvbWFpbnxsYWJlYXVjbGFzc2luZm98Z3g6NjcxZWZjMWFlOWRlMDIzMQ"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toryboardthat.com/storyboards/rebeccaray/american-literary-movements---characteristics-of-the-period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b="0" dirty="0"/>
              <a:t>American Literature with U.S. </a:t>
            </a:r>
            <a:r>
              <a:rPr lang="en-US" b="0" dirty="0" smtClean="0"/>
              <a:t>History</a:t>
            </a:r>
            <a:endParaRPr lang="en-US" altLang="en-US" dirty="0"/>
          </a:p>
        </p:txBody>
      </p:sp>
      <p:sp>
        <p:nvSpPr>
          <p:cNvPr id="2051" name="Rectangle 3"/>
          <p:cNvSpPr>
            <a:spLocks noGrp="1" noChangeArrowheads="1"/>
          </p:cNvSpPr>
          <p:nvPr>
            <p:ph type="subTitle" idx="1"/>
          </p:nvPr>
        </p:nvSpPr>
        <p:spPr/>
        <p:txBody>
          <a:bodyPr/>
          <a:lstStyle/>
          <a:p>
            <a:r>
              <a:rPr lang="en-US" altLang="en-US" dirty="0" smtClean="0"/>
              <a:t>Welcome to Class!</a:t>
            </a:r>
            <a:endParaRPr lang="en-US" altLang="en-US" dirty="0"/>
          </a:p>
        </p:txBody>
      </p:sp>
      <p:sp>
        <p:nvSpPr>
          <p:cNvPr id="2" name="TextBox 1"/>
          <p:cNvSpPr txBox="1"/>
          <p:nvPr/>
        </p:nvSpPr>
        <p:spPr>
          <a:xfrm>
            <a:off x="1861127" y="2613707"/>
            <a:ext cx="5232971" cy="369332"/>
          </a:xfrm>
          <a:prstGeom prst="rect">
            <a:avLst/>
          </a:prstGeom>
          <a:noFill/>
        </p:spPr>
        <p:txBody>
          <a:bodyPr wrap="none" rtlCol="0">
            <a:spAutoFit/>
          </a:bodyPr>
          <a:lstStyle/>
          <a:p>
            <a:r>
              <a:rPr lang="en-US" b="1" dirty="0">
                <a:hlinkClick r:id="rId3"/>
              </a:rPr>
              <a:t>A Brief Overview of American Literary </a:t>
            </a:r>
            <a:r>
              <a:rPr lang="en-US" b="1" dirty="0" smtClean="0">
                <a:hlinkClick r:id="rId3"/>
              </a:rPr>
              <a:t>Periods</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Outline &amp; Contract</a:t>
            </a:r>
            <a:endParaRPr lang="en-US" dirty="0"/>
          </a:p>
        </p:txBody>
      </p:sp>
      <p:sp>
        <p:nvSpPr>
          <p:cNvPr id="3" name="Content Placeholder 2"/>
          <p:cNvSpPr>
            <a:spLocks noGrp="1"/>
          </p:cNvSpPr>
          <p:nvPr>
            <p:ph idx="1"/>
          </p:nvPr>
        </p:nvSpPr>
        <p:spPr/>
        <p:txBody>
          <a:bodyPr/>
          <a:lstStyle/>
          <a:p>
            <a:r>
              <a:rPr lang="en-US" dirty="0" smtClean="0"/>
              <a:t>Read through.</a:t>
            </a:r>
          </a:p>
          <a:p>
            <a:r>
              <a:rPr lang="en-US" dirty="0" smtClean="0"/>
              <a:t>Return the signed contract to me next class.</a:t>
            </a:r>
            <a:endParaRPr lang="en-US" dirty="0"/>
          </a:p>
        </p:txBody>
      </p:sp>
    </p:spTree>
    <p:extLst>
      <p:ext uri="{BB962C8B-B14F-4D97-AF65-F5344CB8AC3E}">
        <p14:creationId xmlns:p14="http://schemas.microsoft.com/office/powerpoint/2010/main" val="2041528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What is History for</a:t>
            </a:r>
            <a:r>
              <a:rPr lang="en-US" b="0" dirty="0" smtClean="0"/>
              <a:t>?</a:t>
            </a:r>
            <a:endParaRPr lang="en-US" dirty="0"/>
          </a:p>
        </p:txBody>
      </p:sp>
      <p:sp>
        <p:nvSpPr>
          <p:cNvPr id="3" name="Content Placeholder 2"/>
          <p:cNvSpPr>
            <a:spLocks noGrp="1"/>
          </p:cNvSpPr>
          <p:nvPr>
            <p:ph idx="1"/>
          </p:nvPr>
        </p:nvSpPr>
        <p:spPr/>
        <p:txBody>
          <a:bodyPr/>
          <a:lstStyle/>
          <a:p>
            <a:r>
              <a:rPr lang="en-US" dirty="0"/>
              <a:t>The fundamentals about History and why we need it.</a:t>
            </a:r>
            <a:endParaRPr lang="en-US"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438400"/>
            <a:ext cx="6727681" cy="37838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769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Ice-Breaker: Who I Am</a:t>
            </a:r>
            <a:endParaRPr lang="en-US" dirty="0"/>
          </a:p>
        </p:txBody>
      </p:sp>
      <p:sp>
        <p:nvSpPr>
          <p:cNvPr id="3" name="Content Placeholder 2"/>
          <p:cNvSpPr>
            <a:spLocks noGrp="1"/>
          </p:cNvSpPr>
          <p:nvPr>
            <p:ph idx="1"/>
          </p:nvPr>
        </p:nvSpPr>
        <p:spPr/>
        <p:txBody>
          <a:bodyPr/>
          <a:lstStyle/>
          <a:p>
            <a:r>
              <a:rPr lang="en-US" dirty="0"/>
              <a:t>(</a:t>
            </a:r>
            <a:r>
              <a:rPr lang="en-US" b="1" dirty="0">
                <a:hlinkClick r:id="rId2"/>
              </a:rPr>
              <a:t>PDF</a:t>
            </a:r>
            <a:r>
              <a:rPr lang="en-US" dirty="0"/>
              <a:t>)</a:t>
            </a:r>
          </a:p>
          <a:p>
            <a:r>
              <a:rPr lang="en-US" dirty="0" smtClean="0"/>
              <a:t>Complete page 1 (about yourself).</a:t>
            </a:r>
          </a:p>
          <a:p>
            <a:r>
              <a:rPr lang="en-US" dirty="0" smtClean="0"/>
              <a:t>Complete page 2 by asking 20 people one question:</a:t>
            </a:r>
          </a:p>
          <a:p>
            <a:pPr lvl="1"/>
            <a:r>
              <a:rPr lang="en-US" dirty="0" smtClean="0"/>
              <a:t>Name</a:t>
            </a:r>
          </a:p>
          <a:p>
            <a:pPr lvl="1"/>
            <a:r>
              <a:rPr lang="en-US" dirty="0" smtClean="0"/>
              <a:t>Response to question</a:t>
            </a:r>
            <a:r>
              <a:rPr lang="en-US" dirty="0"/>
              <a:t/>
            </a:r>
            <a:br>
              <a:rPr lang="en-US" dirty="0"/>
            </a:br>
            <a:endParaRPr lang="en-US" dirty="0"/>
          </a:p>
        </p:txBody>
      </p:sp>
    </p:spTree>
    <p:extLst>
      <p:ext uri="{BB962C8B-B14F-4D97-AF65-F5344CB8AC3E}">
        <p14:creationId xmlns:p14="http://schemas.microsoft.com/office/powerpoint/2010/main" val="2886654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 Onto Computers</a:t>
            </a:r>
            <a:endParaRPr lang="en-US" dirty="0"/>
          </a:p>
        </p:txBody>
      </p:sp>
      <p:sp>
        <p:nvSpPr>
          <p:cNvPr id="3" name="Content Placeholder 2"/>
          <p:cNvSpPr>
            <a:spLocks noGrp="1"/>
          </p:cNvSpPr>
          <p:nvPr>
            <p:ph idx="1"/>
          </p:nvPr>
        </p:nvSpPr>
        <p:spPr/>
        <p:txBody>
          <a:bodyPr/>
          <a:lstStyle/>
          <a:p>
            <a:r>
              <a:rPr lang="en-US" dirty="0" smtClean="0"/>
              <a:t>Let me know if I need to reset your password.</a:t>
            </a:r>
          </a:p>
          <a:p>
            <a:r>
              <a:rPr lang="en-US" dirty="0" smtClean="0"/>
              <a:t>I’ll need your student # and date of birth (year, month, day).</a:t>
            </a:r>
          </a:p>
          <a:p>
            <a:r>
              <a:rPr lang="en-US" dirty="0" smtClean="0"/>
              <a:t>Then open the class website:</a:t>
            </a:r>
          </a:p>
          <a:p>
            <a:r>
              <a:rPr lang="en-US" dirty="0" smtClean="0"/>
              <a:t>MclinAmericanExperience.weebly.com</a:t>
            </a:r>
          </a:p>
          <a:p>
            <a:r>
              <a:rPr lang="en-US" dirty="0" smtClean="0"/>
              <a:t>Password is </a:t>
            </a:r>
            <a:r>
              <a:rPr lang="en-US" b="1" dirty="0" err="1" smtClean="0">
                <a:solidFill>
                  <a:srgbClr val="FF0000"/>
                </a:solidFill>
              </a:rPr>
              <a:t>westmont</a:t>
            </a:r>
            <a:endParaRPr lang="en-US" b="1" dirty="0">
              <a:solidFill>
                <a:srgbClr val="FF0000"/>
              </a:solidFill>
            </a:endParaRPr>
          </a:p>
        </p:txBody>
      </p:sp>
    </p:spTree>
    <p:extLst>
      <p:ext uri="{BB962C8B-B14F-4D97-AF65-F5344CB8AC3E}">
        <p14:creationId xmlns:p14="http://schemas.microsoft.com/office/powerpoint/2010/main" val="3321532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Google Class</a:t>
            </a:r>
            <a:endParaRPr lang="en-US" dirty="0"/>
          </a:p>
        </p:txBody>
      </p:sp>
      <p:sp>
        <p:nvSpPr>
          <p:cNvPr id="3" name="Content Placeholder 2"/>
          <p:cNvSpPr>
            <a:spLocks noGrp="1"/>
          </p:cNvSpPr>
          <p:nvPr>
            <p:ph idx="1"/>
          </p:nvPr>
        </p:nvSpPr>
        <p:spPr/>
        <p:txBody>
          <a:bodyPr/>
          <a:lstStyle/>
          <a:p>
            <a:r>
              <a:rPr lang="en-US" dirty="0" smtClean="0"/>
              <a:t>Go to classroom.google.com</a:t>
            </a:r>
          </a:p>
          <a:p>
            <a:r>
              <a:rPr lang="en-US" dirty="0" smtClean="0"/>
              <a:t>Your class code is:</a:t>
            </a:r>
          </a:p>
          <a:p>
            <a:endParaRPr lang="en-US" dirty="0"/>
          </a:p>
          <a:p>
            <a:r>
              <a:rPr lang="en-US" dirty="0" smtClean="0"/>
              <a:t>Open the “Test Upload” assignment and </a:t>
            </a:r>
            <a:r>
              <a:rPr lang="en-US" b="1" dirty="0"/>
              <a:t>t</a:t>
            </a:r>
            <a:r>
              <a:rPr lang="en-US" b="1" dirty="0" smtClean="0"/>
              <a:t>ell </a:t>
            </a:r>
            <a:r>
              <a:rPr lang="en-US" b="1" dirty="0"/>
              <a:t>me about your plans for after you graduate and beyond</a:t>
            </a:r>
            <a:r>
              <a:rPr lang="en-US" b="1" dirty="0" smtClean="0"/>
              <a:t>.</a:t>
            </a:r>
          </a:p>
          <a:p>
            <a:r>
              <a:rPr lang="en-US" dirty="0" smtClean="0"/>
              <a:t>When you finish, press “Submit”.</a:t>
            </a:r>
            <a:endParaRPr lang="en-US" dirty="0"/>
          </a:p>
        </p:txBody>
      </p:sp>
    </p:spTree>
    <p:extLst>
      <p:ext uri="{BB962C8B-B14F-4D97-AF65-F5344CB8AC3E}">
        <p14:creationId xmlns:p14="http://schemas.microsoft.com/office/powerpoint/2010/main" val="123728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6629400" cy="1143000"/>
          </a:xfrm>
        </p:spPr>
        <p:txBody>
          <a:bodyPr/>
          <a:lstStyle/>
          <a:p>
            <a:pPr algn="l"/>
            <a:r>
              <a:rPr lang="en-US" dirty="0" smtClean="0"/>
              <a:t>US History Quiz</a:t>
            </a:r>
            <a:endParaRPr lang="en-US" dirty="0"/>
          </a:p>
        </p:txBody>
      </p:sp>
      <p:sp>
        <p:nvSpPr>
          <p:cNvPr id="3" name="Content Placeholder 2"/>
          <p:cNvSpPr>
            <a:spLocks noGrp="1"/>
          </p:cNvSpPr>
          <p:nvPr>
            <p:ph idx="1"/>
          </p:nvPr>
        </p:nvSpPr>
        <p:spPr/>
        <p:txBody>
          <a:bodyPr/>
          <a:lstStyle/>
          <a:p>
            <a:r>
              <a:rPr lang="en-US" dirty="0"/>
              <a:t>Quick US History Quiz (</a:t>
            </a:r>
            <a:r>
              <a:rPr lang="en-US" b="1" dirty="0">
                <a:hlinkClick r:id="rId2"/>
              </a:rPr>
              <a:t>link</a:t>
            </a:r>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647267"/>
            <a:ext cx="5386388" cy="2762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899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t>Combining American Literature with History </a:t>
            </a:r>
            <a:r>
              <a:rPr lang="en-US" b="0" dirty="0" smtClean="0"/>
              <a:t>Studies</a:t>
            </a:r>
            <a:endParaRPr lang="en-US" dirty="0"/>
          </a:p>
        </p:txBody>
      </p:sp>
      <p:sp>
        <p:nvSpPr>
          <p:cNvPr id="3" name="Content Placeholder 2"/>
          <p:cNvSpPr>
            <a:spLocks noGrp="1"/>
          </p:cNvSpPr>
          <p:nvPr>
            <p:ph sz="half" idx="1"/>
          </p:nvPr>
        </p:nvSpPr>
        <p:spPr/>
        <p:txBody>
          <a:bodyPr/>
          <a:lstStyle/>
          <a:p>
            <a:r>
              <a:rPr lang="en-US" dirty="0" smtClean="0"/>
              <a:t>Early historical </a:t>
            </a:r>
            <a:r>
              <a:rPr lang="en-US" dirty="0"/>
              <a:t>records.</a:t>
            </a:r>
          </a:p>
          <a:p>
            <a:r>
              <a:rPr lang="en-US" dirty="0"/>
              <a:t>Founding documents</a:t>
            </a:r>
          </a:p>
          <a:p>
            <a:r>
              <a:rPr lang="en-US" dirty="0"/>
              <a:t>Humorous short stories</a:t>
            </a:r>
          </a:p>
          <a:p>
            <a:r>
              <a:rPr lang="en-US" dirty="0"/>
              <a:t>Thought provoking poems</a:t>
            </a:r>
          </a:p>
          <a:p>
            <a:r>
              <a:rPr lang="en-US" dirty="0"/>
              <a:t>Gothic tales</a:t>
            </a:r>
          </a:p>
          <a:p>
            <a:r>
              <a:rPr lang="en-US" dirty="0"/>
              <a:t>Historic narratives</a:t>
            </a:r>
          </a:p>
          <a:p>
            <a:r>
              <a:rPr lang="en-US" dirty="0"/>
              <a:t>Fiction depicting the times</a:t>
            </a:r>
          </a:p>
          <a:p>
            <a:pPr marL="0" indent="0">
              <a:buNone/>
            </a:pPr>
            <a:endParaRPr lang="en-US" dirty="0"/>
          </a:p>
        </p:txBody>
      </p:sp>
      <p:sp>
        <p:nvSpPr>
          <p:cNvPr id="5" name="Content Placeholder 4"/>
          <p:cNvSpPr>
            <a:spLocks noGrp="1"/>
          </p:cNvSpPr>
          <p:nvPr>
            <p:ph sz="half" idx="2"/>
          </p:nvPr>
        </p:nvSpPr>
        <p:spPr/>
        <p:txBody>
          <a:bodyPr/>
          <a:lstStyle/>
          <a:p>
            <a:r>
              <a:rPr lang="en-US" dirty="0"/>
              <a:t>All of them provide</a:t>
            </a:r>
            <a:r>
              <a:rPr lang="en-US" i="1" dirty="0"/>
              <a:t> a perspective of United States </a:t>
            </a:r>
            <a:r>
              <a:rPr lang="en-US" i="1" dirty="0" smtClean="0"/>
              <a:t>History through </a:t>
            </a:r>
            <a:r>
              <a:rPr lang="en-US" i="1" dirty="0"/>
              <a:t>the voices of American authors.</a:t>
            </a: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143" y="3186545"/>
            <a:ext cx="2601221" cy="3530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162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362200" y="2999509"/>
            <a:ext cx="6172200" cy="1143000"/>
          </a:xfrm>
        </p:spPr>
        <p:txBody>
          <a:bodyPr/>
          <a:lstStyle/>
          <a:p>
            <a:pPr algn="l">
              <a:tabLst>
                <a:tab pos="3768725" algn="l"/>
              </a:tabLst>
            </a:pPr>
            <a:r>
              <a:rPr lang="en-US" dirty="0" smtClean="0">
                <a:solidFill>
                  <a:schemeClr val="tx1"/>
                </a:solidFill>
              </a:rPr>
              <a:t>A Visual Journey</a:t>
            </a:r>
            <a:endParaRPr lang="en-US" dirty="0">
              <a:solidFill>
                <a:schemeClr val="tx1"/>
              </a:solidFill>
            </a:endParaRPr>
          </a:p>
        </p:txBody>
      </p:sp>
      <p:pic>
        <p:nvPicPr>
          <p:cNvPr id="3075" name="Picture 3" descr="C:\Users\amclin\Google Drive\00 American Experience\Intro\american-literary-movements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61" b="22848"/>
          <a:stretch/>
        </p:blipFill>
        <p:spPr bwMode="auto">
          <a:xfrm>
            <a:off x="2743199" y="58298"/>
            <a:ext cx="5209651" cy="67997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775901" y="4052501"/>
            <a:ext cx="4572000" cy="276999"/>
          </a:xfrm>
          <a:prstGeom prst="rect">
            <a:avLst/>
          </a:prstGeom>
        </p:spPr>
        <p:txBody>
          <a:bodyPr>
            <a:spAutoFit/>
          </a:bodyPr>
          <a:lstStyle/>
          <a:p>
            <a:r>
              <a:rPr lang="en-US" sz="1200" dirty="0">
                <a:hlinkClick r:id="rId4"/>
              </a:rPr>
              <a:t>Link </a:t>
            </a:r>
            <a:r>
              <a:rPr lang="en-US" sz="1200" dirty="0" smtClean="0">
                <a:hlinkClick r:id="rId4"/>
              </a:rPr>
              <a:t>to American </a:t>
            </a:r>
            <a:r>
              <a:rPr lang="en-US" sz="1200" dirty="0">
                <a:hlinkClick r:id="rId4"/>
              </a:rPr>
              <a:t>Literature Study Guide Timeline</a:t>
            </a:r>
            <a:endParaRPr lang="en-US" sz="1200" dirty="0"/>
          </a:p>
        </p:txBody>
      </p:sp>
    </p:spTree>
    <p:extLst>
      <p:ext uri="{BB962C8B-B14F-4D97-AF65-F5344CB8AC3E}">
        <p14:creationId xmlns:p14="http://schemas.microsoft.com/office/powerpoint/2010/main" val="197748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mclin\Google Drive\00 American Experience\Intro\time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446" y="0"/>
            <a:ext cx="4553107"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27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0" dirty="0"/>
              <a:t>American Literary Movements - Characteristics of the </a:t>
            </a:r>
            <a:r>
              <a:rPr lang="en-US" sz="3200" b="0" dirty="0" smtClean="0"/>
              <a:t>Periods</a:t>
            </a:r>
            <a:endParaRPr lang="en-US" dirty="0"/>
          </a:p>
        </p:txBody>
      </p:sp>
      <p:pic>
        <p:nvPicPr>
          <p:cNvPr id="5124" name="Picture 4" descr="C:\Users\amclin\Google Drive\00 American Experience\Intro\american-literary-movements---characteristics-of-the-periods-highre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295400"/>
            <a:ext cx="3733800"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2209800"/>
            <a:ext cx="3657600" cy="646331"/>
          </a:xfrm>
          <a:prstGeom prst="rect">
            <a:avLst/>
          </a:prstGeom>
        </p:spPr>
        <p:txBody>
          <a:bodyPr wrap="square">
            <a:spAutoFit/>
          </a:bodyPr>
          <a:lstStyle/>
          <a:p>
            <a:r>
              <a:rPr lang="en-US" dirty="0">
                <a:hlinkClick r:id="rId2"/>
              </a:rPr>
              <a:t>American Literary Movements - Characteristics of the Periods</a:t>
            </a:r>
            <a:endParaRPr lang="en-US" dirty="0"/>
          </a:p>
        </p:txBody>
      </p:sp>
    </p:spTree>
    <p:extLst>
      <p:ext uri="{BB962C8B-B14F-4D97-AF65-F5344CB8AC3E}">
        <p14:creationId xmlns:p14="http://schemas.microsoft.com/office/powerpoint/2010/main" val="1116763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lstStyle/>
          <a:p>
            <a:r>
              <a:rPr lang="en-US" sz="3600" b="0" dirty="0">
                <a:solidFill>
                  <a:srgbClr val="00B0F0"/>
                </a:solidFill>
              </a:rPr>
              <a:t>What is the relationship between American history and American literature? </a:t>
            </a:r>
            <a:endParaRPr lang="en-US" sz="3600" dirty="0">
              <a:solidFill>
                <a:srgbClr val="00B0F0"/>
              </a:solidFill>
            </a:endParaRPr>
          </a:p>
        </p:txBody>
      </p:sp>
      <p:sp>
        <p:nvSpPr>
          <p:cNvPr id="3" name="Content Placeholder 2"/>
          <p:cNvSpPr>
            <a:spLocks noGrp="1"/>
          </p:cNvSpPr>
          <p:nvPr>
            <p:ph idx="1"/>
          </p:nvPr>
        </p:nvSpPr>
        <p:spPr/>
        <p:txBody>
          <a:bodyPr/>
          <a:lstStyle/>
          <a:p>
            <a:r>
              <a:rPr lang="en-US" sz="2800" dirty="0"/>
              <a:t>C</a:t>
            </a:r>
            <a:r>
              <a:rPr lang="en-US" sz="2800" dirty="0" smtClean="0"/>
              <a:t>onnection </a:t>
            </a:r>
            <a:r>
              <a:rPr lang="en-US" sz="2800" dirty="0"/>
              <a:t>between a work and its historical setting as well as the era in which the author has lived.  </a:t>
            </a:r>
            <a:endParaRPr lang="en-US" sz="2800" dirty="0" smtClean="0"/>
          </a:p>
          <a:p>
            <a:r>
              <a:rPr lang="en-US" sz="2800" dirty="0" smtClean="0"/>
              <a:t>Literature </a:t>
            </a:r>
            <a:r>
              <a:rPr lang="en-US" sz="2800" dirty="0"/>
              <a:t>is the recording of human experience, and that experience derives from the historical incidents as well as the thinking of its era</a:t>
            </a:r>
            <a:r>
              <a:rPr lang="en-US" sz="2800" dirty="0" smtClean="0"/>
              <a:t>.</a:t>
            </a:r>
          </a:p>
          <a:p>
            <a:r>
              <a:rPr lang="en-US" sz="2800" dirty="0"/>
              <a:t>C</a:t>
            </a:r>
            <a:r>
              <a:rPr lang="en-US" sz="2800" dirty="0" smtClean="0"/>
              <a:t>ertain </a:t>
            </a:r>
            <a:r>
              <a:rPr lang="en-US" sz="2800" dirty="0"/>
              <a:t>themes in a short story or novel is very reflective of the thinking and literary movement of the time in which the work is written</a:t>
            </a:r>
          </a:p>
        </p:txBody>
      </p:sp>
    </p:spTree>
    <p:extLst>
      <p:ext uri="{BB962C8B-B14F-4D97-AF65-F5344CB8AC3E}">
        <p14:creationId xmlns:p14="http://schemas.microsoft.com/office/powerpoint/2010/main" val="733439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Perspective</a:t>
            </a:r>
            <a:endParaRPr lang="en-US" dirty="0"/>
          </a:p>
        </p:txBody>
      </p:sp>
      <p:sp>
        <p:nvSpPr>
          <p:cNvPr id="3" name="Content Placeholder 2"/>
          <p:cNvSpPr>
            <a:spLocks noGrp="1"/>
          </p:cNvSpPr>
          <p:nvPr>
            <p:ph idx="1"/>
          </p:nvPr>
        </p:nvSpPr>
        <p:spPr/>
        <p:txBody>
          <a:bodyPr/>
          <a:lstStyle/>
          <a:p>
            <a:r>
              <a:rPr lang="en-US" sz="2800" dirty="0"/>
              <a:t>When you study American literature in its cultural context, you enter a </a:t>
            </a:r>
            <a:r>
              <a:rPr lang="en-US" sz="2800" dirty="0" smtClean="0"/>
              <a:t>multi-disciplined </a:t>
            </a:r>
            <a:r>
              <a:rPr lang="en-US" sz="2800" dirty="0"/>
              <a:t>and multi-voiced conversation where scholars and critics in different fields examine the same topic but ask very different questions about it. </a:t>
            </a:r>
            <a:endParaRPr lang="en-US" sz="2800" dirty="0" smtClean="0"/>
          </a:p>
          <a:p>
            <a:r>
              <a:rPr lang="en-US" sz="2800" dirty="0" smtClean="0"/>
              <a:t>For </a:t>
            </a:r>
            <a:r>
              <a:rPr lang="en-US" sz="2800" dirty="0"/>
              <a:t>example, how might a literary critic’s understanding of </a:t>
            </a:r>
            <a:r>
              <a:rPr lang="en-US" sz="2800" dirty="0" smtClean="0"/>
              <a:t>nineteenth century </a:t>
            </a:r>
            <a:r>
              <a:rPr lang="en-US" sz="2800" dirty="0"/>
              <a:t>American culture compare to that of a historian of the same era? </a:t>
            </a:r>
            <a:endParaRPr lang="en-US" sz="2800" dirty="0" smtClean="0"/>
          </a:p>
          <a:p>
            <a:r>
              <a:rPr lang="en-US" sz="2800" dirty="0" smtClean="0"/>
              <a:t>How </a:t>
            </a:r>
            <a:r>
              <a:rPr lang="en-US" sz="2800" dirty="0"/>
              <a:t>can an art historian’s understanding of popular visual metaphors enrich our readings of literature?</a:t>
            </a:r>
          </a:p>
        </p:txBody>
      </p:sp>
    </p:spTree>
    <p:extLst>
      <p:ext uri="{BB962C8B-B14F-4D97-AF65-F5344CB8AC3E}">
        <p14:creationId xmlns:p14="http://schemas.microsoft.com/office/powerpoint/2010/main" val="2371985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Literary Movements and Historical Change</a:t>
            </a:r>
            <a:endParaRPr lang="en-US" dirty="0"/>
          </a:p>
        </p:txBody>
      </p:sp>
      <p:sp>
        <p:nvSpPr>
          <p:cNvPr id="3" name="Content Placeholder 2"/>
          <p:cNvSpPr>
            <a:spLocks noGrp="1"/>
          </p:cNvSpPr>
          <p:nvPr>
            <p:ph idx="1"/>
          </p:nvPr>
        </p:nvSpPr>
        <p:spPr/>
        <p:txBody>
          <a:bodyPr/>
          <a:lstStyle/>
          <a:p>
            <a:r>
              <a:rPr lang="en-US" sz="2800" dirty="0"/>
              <a:t>In general, people think about literary movements as reacting against earlier modes of writing and earlier movements. </a:t>
            </a:r>
            <a:endParaRPr lang="en-US" sz="2800" dirty="0" smtClean="0"/>
          </a:p>
          <a:p>
            <a:r>
              <a:rPr lang="en-US" sz="2800" dirty="0" smtClean="0"/>
              <a:t>For example</a:t>
            </a:r>
            <a:r>
              <a:rPr lang="en-US" sz="2800" dirty="0"/>
              <a:t>, just as modernism </a:t>
            </a:r>
            <a:r>
              <a:rPr lang="en-US" sz="2800" dirty="0" smtClean="0"/>
              <a:t>is </a:t>
            </a:r>
            <a:r>
              <a:rPr lang="en-US" sz="2800" dirty="0"/>
              <a:t>often seen as a response to realism and the Gilded Age </a:t>
            </a:r>
            <a:r>
              <a:rPr lang="en-US" sz="2800" dirty="0" smtClean="0"/>
              <a:t>so </a:t>
            </a:r>
            <a:r>
              <a:rPr lang="en-US" sz="2800" dirty="0"/>
              <a:t>Romanticism is seen as a response to the Enlightenment </a:t>
            </a:r>
            <a:r>
              <a:rPr lang="en-US" sz="2800" dirty="0" smtClean="0"/>
              <a:t>.</a:t>
            </a:r>
            <a:endParaRPr lang="en-US" sz="2800" dirty="0"/>
          </a:p>
        </p:txBody>
      </p:sp>
    </p:spTree>
    <p:extLst>
      <p:ext uri="{BB962C8B-B14F-4D97-AF65-F5344CB8AC3E}">
        <p14:creationId xmlns:p14="http://schemas.microsoft.com/office/powerpoint/2010/main" val="636812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Essential Questions</a:t>
            </a:r>
            <a:endParaRPr lang="en-US" dirty="0"/>
          </a:p>
        </p:txBody>
      </p:sp>
      <p:sp>
        <p:nvSpPr>
          <p:cNvPr id="3" name="Content Placeholder 2"/>
          <p:cNvSpPr>
            <a:spLocks noGrp="1"/>
          </p:cNvSpPr>
          <p:nvPr>
            <p:ph idx="1"/>
          </p:nvPr>
        </p:nvSpPr>
        <p:spPr>
          <a:xfrm>
            <a:off x="228600" y="1371600"/>
            <a:ext cx="8763000" cy="5105400"/>
          </a:xfrm>
        </p:spPr>
        <p:txBody>
          <a:bodyPr/>
          <a:lstStyle/>
          <a:p>
            <a:r>
              <a:rPr lang="en-US" sz="2400" dirty="0"/>
              <a:t>Questions at the start of each unit are </a:t>
            </a:r>
            <a:r>
              <a:rPr lang="en-US" sz="2400" dirty="0" smtClean="0"/>
              <a:t>meant </a:t>
            </a:r>
            <a:r>
              <a:rPr lang="en-US" sz="2400" dirty="0"/>
              <a:t>to help you focus your viewing and reading and participate in discussion afterward. </a:t>
            </a:r>
            <a:endParaRPr lang="en-US" sz="2400" dirty="0" smtClean="0"/>
          </a:p>
          <a:p>
            <a:r>
              <a:rPr lang="en-US" sz="2400" dirty="0" smtClean="0"/>
              <a:t>Unit 1</a:t>
            </a:r>
            <a:r>
              <a:rPr lang="en-US" sz="2400" dirty="0"/>
              <a:t>. What is an American? How </a:t>
            </a:r>
            <a:r>
              <a:rPr lang="en-US" sz="2400" dirty="0" smtClean="0"/>
              <a:t>do history and literature </a:t>
            </a:r>
            <a:r>
              <a:rPr lang="en-US" sz="2400" dirty="0"/>
              <a:t>create conceptions of the American experience and American identity? </a:t>
            </a:r>
            <a:endParaRPr lang="en-US" sz="2400" dirty="0" smtClean="0"/>
          </a:p>
          <a:p>
            <a:r>
              <a:rPr lang="en-US" sz="2400" dirty="0" smtClean="0"/>
              <a:t>This </a:t>
            </a:r>
            <a:r>
              <a:rPr lang="en-US" sz="2400" dirty="0"/>
              <a:t>two-part question should trigger discussion about issues such as, Who belongs to America? When and how does one become an American? How has the search for identity among American writers changed over time? It can also encourage discussion about the ways in which immigration, colonization, conquest, youth, race, class, and gender affect </a:t>
            </a:r>
            <a:r>
              <a:rPr lang="en-US" sz="2400"/>
              <a:t>national </a:t>
            </a:r>
            <a:r>
              <a:rPr lang="en-US" sz="2400" smtClean="0"/>
              <a:t>identity.</a:t>
            </a:r>
            <a:endParaRPr lang="en-US" sz="2400" dirty="0"/>
          </a:p>
        </p:txBody>
      </p:sp>
    </p:spTree>
    <p:extLst>
      <p:ext uri="{BB962C8B-B14F-4D97-AF65-F5344CB8AC3E}">
        <p14:creationId xmlns:p14="http://schemas.microsoft.com/office/powerpoint/2010/main" val="528424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502</Words>
  <Application>Microsoft Office PowerPoint</Application>
  <PresentationFormat>On-screen Show (4:3)</PresentationFormat>
  <Paragraphs>57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American Literature with U.S. History</vt:lpstr>
      <vt:lpstr>Combining American Literature with History Studies</vt:lpstr>
      <vt:lpstr>A Visual Journey</vt:lpstr>
      <vt:lpstr>PowerPoint Presentation</vt:lpstr>
      <vt:lpstr>American Literary Movements - Characteristics of the Periods</vt:lpstr>
      <vt:lpstr>What is the relationship between American history and American literature? </vt:lpstr>
      <vt:lpstr>A Different Perspective</vt:lpstr>
      <vt:lpstr>Literary Movements and Historical Change</vt:lpstr>
      <vt:lpstr>Unit Essential Questions</vt:lpstr>
      <vt:lpstr>Course Outline &amp; Contract</vt:lpstr>
      <vt:lpstr>What is History for?</vt:lpstr>
      <vt:lpstr>Ice-Breaker: Who I Am</vt:lpstr>
      <vt:lpstr>Log Onto Computers</vt:lpstr>
      <vt:lpstr>Join Google Class</vt:lpstr>
      <vt:lpstr>US History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Alison Mc Lin</cp:lastModifiedBy>
  <cp:revision>24</cp:revision>
  <dcterms:created xsi:type="dcterms:W3CDTF">2007-04-23T04:07:44Z</dcterms:created>
  <dcterms:modified xsi:type="dcterms:W3CDTF">2018-05-16T20:49:45Z</dcterms:modified>
</cp:coreProperties>
</file>